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8"/>
  </p:handoutMasterIdLst>
  <p:sldIdLst>
    <p:sldId id="275" r:id="rId3"/>
    <p:sldId id="259" r:id="rId4"/>
    <p:sldId id="269" r:id="rId5"/>
    <p:sldId id="264" r:id="rId6"/>
    <p:sldId id="263" r:id="rId7"/>
    <p:sldId id="276" r:id="rId8"/>
    <p:sldId id="277" r:id="rId9"/>
    <p:sldId id="278" r:id="rId10"/>
    <p:sldId id="279" r:id="rId11"/>
    <p:sldId id="281" r:id="rId12"/>
    <p:sldId id="268" r:id="rId13"/>
    <p:sldId id="283" r:id="rId14"/>
    <p:sldId id="284" r:id="rId15"/>
    <p:sldId id="285" r:id="rId16"/>
    <p:sldId id="288" r:id="rId17"/>
    <p:sldId id="287" r:id="rId18"/>
    <p:sldId id="286" r:id="rId19"/>
    <p:sldId id="289" r:id="rId20"/>
    <p:sldId id="290" r:id="rId21"/>
    <p:sldId id="291" r:id="rId22"/>
    <p:sldId id="292" r:id="rId23"/>
    <p:sldId id="293" r:id="rId24"/>
    <p:sldId id="267" r:id="rId25"/>
    <p:sldId id="282" r:id="rId26"/>
    <p:sldId id="280"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34FC023C-358D-449F-B3D1-B4FB65A3FF02}" type="datetimeFigureOut">
              <a:rPr lang="en-US" smtClean="0"/>
              <a:t>9/16/2014</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1D06DB7D-647D-46D4-98FF-BAB0C8FEAFD8}" type="slidenum">
              <a:rPr lang="en-US" smtClean="0"/>
              <a:t>‹#›</a:t>
            </a:fld>
            <a:endParaRPr lang="en-US"/>
          </a:p>
        </p:txBody>
      </p:sp>
    </p:spTree>
    <p:extLst>
      <p:ext uri="{BB962C8B-B14F-4D97-AF65-F5344CB8AC3E}">
        <p14:creationId xmlns:p14="http://schemas.microsoft.com/office/powerpoint/2010/main" val="9216408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05846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180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900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9/16/2014</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41926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9/16/2014</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361348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381000" y="2676525"/>
            <a:ext cx="7772400" cy="1362075"/>
          </a:xfrm>
        </p:spPr>
        <p:txBody>
          <a:bodyPr anchor="t">
            <a:normAutofit/>
          </a:bodyPr>
          <a:lstStyle>
            <a:lvl1pPr algn="l">
              <a:defRPr sz="3200" b="0" i="0" cap="all" baseline="0"/>
            </a:lvl1pPr>
          </a:lstStyle>
          <a:p>
            <a:r>
              <a:rPr lang="en-US" dirty="0" smtClean="0"/>
              <a:t>Business Affairs Internal Training</a:t>
            </a:r>
            <a:endParaRPr lang="en-US" dirty="0"/>
          </a:p>
        </p:txBody>
      </p:sp>
      <p:sp>
        <p:nvSpPr>
          <p:cNvPr id="3" name="Text Placeholder 2"/>
          <p:cNvSpPr>
            <a:spLocks noGrp="1"/>
          </p:cNvSpPr>
          <p:nvPr>
            <p:ph type="body" idx="1" hasCustomPrompt="1"/>
          </p:nvPr>
        </p:nvSpPr>
        <p:spPr>
          <a:xfrm>
            <a:off x="381000" y="1143000"/>
            <a:ext cx="5983287" cy="1500187"/>
          </a:xfrm>
        </p:spPr>
        <p:txBody>
          <a:bodyPr anchor="b">
            <a:normAutofit/>
          </a:bodyPr>
          <a:lstStyle>
            <a:lvl1pPr marL="0" indent="0">
              <a:buNone/>
              <a:defRPr sz="4400" b="1">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Texas Tech University Health Sciences Center</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9/16/2014</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pic>
        <p:nvPicPr>
          <p:cNvPr id="12" name="Picture 11" descr="http://www.fiscal.ttuhsc.edu/businessaffairs/images/header1.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0" y="241955"/>
            <a:ext cx="2819400" cy="1676400"/>
          </a:xfrm>
          <a:prstGeom prst="rect">
            <a:avLst/>
          </a:prstGeom>
          <a:noFill/>
          <a:ln>
            <a:noFill/>
          </a:ln>
        </p:spPr>
      </p:pic>
    </p:spTree>
    <p:extLst>
      <p:ext uri="{BB962C8B-B14F-4D97-AF65-F5344CB8AC3E}">
        <p14:creationId xmlns:p14="http://schemas.microsoft.com/office/powerpoint/2010/main" val="257853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9/16/2014</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51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6"/>
          <p:cNvSpPr>
            <a:spLocks noGrp="1"/>
          </p:cNvSpPr>
          <p:nvPr>
            <p:ph type="dt" sz="half" idx="10"/>
          </p:nvPr>
        </p:nvSpPr>
        <p:spPr/>
        <p:txBody>
          <a:bodyPr/>
          <a:lstStyle/>
          <a:p>
            <a:fld id="{C8B34BFD-97B6-424F-B1AC-E8661014A436}" type="datetimeFigureOut">
              <a:rPr lang="en-US"/>
              <a:pPr/>
              <a:t>9/16/2014</a:t>
            </a:fld>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76449-5156-4554-86A5-ED122AA9E7A7}"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40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p:txBody>
          <a:bodyPr/>
          <a:lstStyle/>
          <a:p>
            <a:fld id="{C8B34BFD-97B6-424F-B1AC-E8661014A436}" type="datetimeFigureOut">
              <a:rPr lang="en-US"/>
              <a:pPr/>
              <a:t>9/16/2014</a:t>
            </a:fld>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47120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C8B34BFD-97B6-424F-B1AC-E8661014A436}" type="datetimeFigureOut">
              <a:rPr lang="en-US"/>
              <a:pPr/>
              <a:t>9/16/2014</a:t>
            </a:fld>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253101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9/16/2014</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74344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63859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9/16/2014</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67186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9/16/2014</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89737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9/16/2014</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77828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39100-E3BC-46B9-8D89-2629BF723470}"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4147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39100-E3BC-46B9-8D89-2629BF723470}"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5945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39100-E3BC-46B9-8D89-2629BF723470}" type="datetimeFigureOut">
              <a:rPr lang="en-US" smtClean="0"/>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01721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39100-E3BC-46B9-8D89-2629BF723470}" type="datetimeFigureOut">
              <a:rPr lang="en-US" smtClean="0"/>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3943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9100-E3BC-46B9-8D89-2629BF723470}" type="datetimeFigureOut">
              <a:rPr lang="en-US" smtClean="0"/>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2356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241542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3598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39100-E3BC-46B9-8D89-2629BF723470}" type="datetimeFigureOut">
              <a:rPr lang="en-US" smtClean="0"/>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D6EBD-BB16-4F08-A710-8C8DB4BFA661}" type="slidenum">
              <a:rPr lang="en-US" smtClean="0"/>
              <a:t>‹#›</a:t>
            </a:fld>
            <a:endParaRPr lang="en-US"/>
          </a:p>
        </p:txBody>
      </p:sp>
    </p:spTree>
    <p:extLst>
      <p:ext uri="{BB962C8B-B14F-4D97-AF65-F5344CB8AC3E}">
        <p14:creationId xmlns:p14="http://schemas.microsoft.com/office/powerpoint/2010/main" val="71877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8B34BFD-97B6-424F-B1AC-E8661014A436}" type="datetimeFigureOut">
              <a:rPr lang="en-US"/>
              <a:pPr/>
              <a:t>9/16/2014</a:t>
            </a:fld>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C1A76449-5156-4554-86A5-ED122AA9E7A7}" type="slidenum">
              <a:rPr lang="en-US" smtClean="0"/>
              <a:pPr/>
              <a:t>‹#›</a:t>
            </a:fld>
            <a:endParaRPr lang="en-US"/>
          </a:p>
        </p:txBody>
      </p:sp>
    </p:spTree>
    <p:extLst>
      <p:ext uri="{BB962C8B-B14F-4D97-AF65-F5344CB8AC3E}">
        <p14:creationId xmlns:p14="http://schemas.microsoft.com/office/powerpoint/2010/main" val="3179571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ccounts.Payable@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iscal.ttuhsc.edu/purchasing/" TargetMode="External"/><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2484120"/>
            <a:ext cx="5181600" cy="109728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solidFill>
                  <a:prstClr val="white"/>
                </a:solidFill>
              </a:rPr>
              <a:t>Purchasing quarterly meeting</a:t>
            </a:r>
            <a:endParaRPr lang="en-US" sz="2800" dirty="0">
              <a:solidFill>
                <a:prstClr val="white"/>
              </a:solidFill>
            </a:endParaRPr>
          </a:p>
        </p:txBody>
      </p:sp>
      <p:sp>
        <p:nvSpPr>
          <p:cNvPr id="5" name="Text Placeholder 2"/>
          <p:cNvSpPr txBox="1">
            <a:spLocks/>
          </p:cNvSpPr>
          <p:nvPr/>
        </p:nvSpPr>
        <p:spPr>
          <a:xfrm>
            <a:off x="381000" y="304800"/>
            <a:ext cx="5983287" cy="1500187"/>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4400" b="1" kern="1200" baseline="0">
                <a:solidFill>
                  <a:schemeClr val="tx2"/>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8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a:buClr>
                <a:srgbClr val="AD0101"/>
              </a:buClr>
            </a:pPr>
            <a:r>
              <a:rPr lang="en-US" dirty="0" smtClean="0">
                <a:solidFill>
                  <a:srgbClr val="DEDEE0"/>
                </a:solidFill>
              </a:rPr>
              <a:t>Texas Tech University Health Sciences Center</a:t>
            </a:r>
          </a:p>
        </p:txBody>
      </p:sp>
      <p:sp>
        <p:nvSpPr>
          <p:cNvPr id="7" name="Title 1"/>
          <p:cNvSpPr txBox="1">
            <a:spLocks/>
          </p:cNvSpPr>
          <p:nvPr/>
        </p:nvSpPr>
        <p:spPr>
          <a:xfrm>
            <a:off x="381000" y="3520440"/>
            <a:ext cx="5181600" cy="82296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err="1" smtClean="0">
                <a:solidFill>
                  <a:prstClr val="white"/>
                </a:solidFill>
              </a:rPr>
              <a:t>Ttuhsc</a:t>
            </a:r>
            <a:r>
              <a:rPr lang="en-US" sz="2400" dirty="0" smtClean="0">
                <a:solidFill>
                  <a:prstClr val="white"/>
                </a:solidFill>
              </a:rPr>
              <a:t> </a:t>
            </a:r>
            <a:r>
              <a:rPr lang="en-US" sz="2400" dirty="0" err="1" smtClean="0">
                <a:solidFill>
                  <a:prstClr val="white"/>
                </a:solidFill>
              </a:rPr>
              <a:t>pURCHASING</a:t>
            </a:r>
            <a:endParaRPr lang="en-US" sz="2400" dirty="0">
              <a:solidFill>
                <a:prstClr val="white"/>
              </a:solidFill>
            </a:endParaRPr>
          </a:p>
        </p:txBody>
      </p:sp>
    </p:spTree>
    <p:extLst>
      <p:ext uri="{BB962C8B-B14F-4D97-AF65-F5344CB8AC3E}">
        <p14:creationId xmlns:p14="http://schemas.microsoft.com/office/powerpoint/2010/main" val="176968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7" name="Rectangle 6"/>
          <p:cNvSpPr/>
          <p:nvPr/>
        </p:nvSpPr>
        <p:spPr>
          <a:xfrm>
            <a:off x="304800" y="1066800"/>
            <a:ext cx="8077200" cy="646331"/>
          </a:xfrm>
          <a:prstGeom prst="rect">
            <a:avLst/>
          </a:prstGeom>
        </p:spPr>
        <p:txBody>
          <a:bodyPr wrap="square">
            <a:spAutoFit/>
          </a:bodyPr>
          <a:lstStyle/>
          <a:p>
            <a:r>
              <a:rPr lang="en-US" dirty="0"/>
              <a:t>The </a:t>
            </a:r>
            <a:r>
              <a:rPr lang="en-US" dirty="0" smtClean="0"/>
              <a:t>vendors </a:t>
            </a:r>
            <a:r>
              <a:rPr lang="en-US" dirty="0"/>
              <a:t>page contains links to information needed for </a:t>
            </a:r>
            <a:r>
              <a:rPr lang="en-US" dirty="0" smtClean="0"/>
              <a:t>vendors to do business with TTUHSC.</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21" y="1865531"/>
            <a:ext cx="506261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421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458200" cy="240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1066800"/>
            <a:ext cx="8305800" cy="646331"/>
          </a:xfrm>
          <a:prstGeom prst="rect">
            <a:avLst/>
          </a:prstGeom>
          <a:noFill/>
        </p:spPr>
        <p:txBody>
          <a:bodyPr wrap="square" rtlCol="0">
            <a:spAutoFit/>
          </a:bodyPr>
          <a:lstStyle/>
          <a:p>
            <a:r>
              <a:rPr lang="en-US" b="1" u="sng" dirty="0" err="1" smtClean="0"/>
              <a:t>TechBuy</a:t>
            </a:r>
            <a:r>
              <a:rPr lang="en-US" b="1" u="sng" dirty="0" smtClean="0"/>
              <a:t> Profile</a:t>
            </a:r>
            <a:endParaRPr lang="en-US" dirty="0" smtClean="0"/>
          </a:p>
          <a:p>
            <a:r>
              <a:rPr lang="en-US" dirty="0" smtClean="0"/>
              <a:t>To view your profile select your name in the top panel. Click view my profile.</a:t>
            </a:r>
            <a:endParaRPr lang="en-US" dirty="0"/>
          </a:p>
        </p:txBody>
      </p:sp>
    </p:spTree>
    <p:extLst>
      <p:ext uri="{BB962C8B-B14F-4D97-AF65-F5344CB8AC3E}">
        <p14:creationId xmlns:p14="http://schemas.microsoft.com/office/powerpoint/2010/main" val="2915927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80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1066800"/>
            <a:ext cx="8382000" cy="369332"/>
          </a:xfrm>
          <a:prstGeom prst="rect">
            <a:avLst/>
          </a:prstGeom>
          <a:noFill/>
        </p:spPr>
        <p:txBody>
          <a:bodyPr wrap="square" rtlCol="0">
            <a:spAutoFit/>
          </a:bodyPr>
          <a:lstStyle/>
          <a:p>
            <a:r>
              <a:rPr lang="en-US" dirty="0" smtClean="0"/>
              <a:t>Verify all contact information is correct (phone number and department).</a:t>
            </a:r>
            <a:endParaRPr lang="en-US" dirty="0"/>
          </a:p>
        </p:txBody>
      </p:sp>
    </p:spTree>
    <p:extLst>
      <p:ext uri="{BB962C8B-B14F-4D97-AF65-F5344CB8AC3E}">
        <p14:creationId xmlns:p14="http://schemas.microsoft.com/office/powerpoint/2010/main" val="1444122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50999"/>
            <a:ext cx="8229600" cy="402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4" name="TextBox 3"/>
          <p:cNvSpPr txBox="1"/>
          <p:nvPr/>
        </p:nvSpPr>
        <p:spPr>
          <a:xfrm>
            <a:off x="533400" y="990600"/>
            <a:ext cx="8153400" cy="646331"/>
          </a:xfrm>
          <a:prstGeom prst="rect">
            <a:avLst/>
          </a:prstGeom>
          <a:noFill/>
        </p:spPr>
        <p:txBody>
          <a:bodyPr wrap="square" rtlCol="0">
            <a:spAutoFit/>
          </a:bodyPr>
          <a:lstStyle/>
          <a:p>
            <a:r>
              <a:rPr lang="en-US" dirty="0" smtClean="0"/>
              <a:t>Click on default addresses to verify you have the correct default set up.  Some punch-out sites require a default ship to in order to enter their site.</a:t>
            </a:r>
            <a:endParaRPr lang="en-US" dirty="0"/>
          </a:p>
        </p:txBody>
      </p:sp>
    </p:spTree>
    <p:extLst>
      <p:ext uri="{BB962C8B-B14F-4D97-AF65-F5344CB8AC3E}">
        <p14:creationId xmlns:p14="http://schemas.microsoft.com/office/powerpoint/2010/main" val="196074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838200"/>
          </a:xfrm>
        </p:spPr>
        <p:txBody>
          <a:bodyPr>
            <a:normAutofit fontScale="90000"/>
          </a:bodyPr>
          <a:lstStyle/>
          <a:p>
            <a:pPr algn="l"/>
            <a:r>
              <a:rPr lang="en-US" sz="1800" b="1" u="sng" dirty="0" err="1" smtClean="0"/>
              <a:t>TechBuy</a:t>
            </a:r>
            <a:r>
              <a:rPr lang="en-US" sz="1800" b="1" u="sng" dirty="0" smtClean="0"/>
              <a:t> Shopping Carts – How to separate two vendors in the same cart.</a:t>
            </a:r>
            <a:r>
              <a:rPr lang="en-US" b="1" u="sng" dirty="0"/>
              <a:t/>
            </a:r>
            <a:br>
              <a:rPr lang="en-US" b="1" u="sng" dirty="0"/>
            </a:br>
            <a:r>
              <a:rPr lang="en-US" sz="1800" dirty="0" smtClean="0"/>
              <a:t>When a shopping cart contains two vendors you will receive the highlighted message below.</a:t>
            </a:r>
            <a:endParaRPr lang="en-US" dirty="0"/>
          </a:p>
        </p:txBody>
      </p:sp>
      <p:pic>
        <p:nvPicPr>
          <p:cNvPr id="5" name="Picture 4"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6" y="1828800"/>
            <a:ext cx="7058025" cy="481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675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533400" y="990600"/>
            <a:ext cx="7620000" cy="923330"/>
          </a:xfrm>
          <a:prstGeom prst="rect">
            <a:avLst/>
          </a:prstGeom>
          <a:noFill/>
        </p:spPr>
        <p:txBody>
          <a:bodyPr wrap="square" rtlCol="0">
            <a:spAutoFit/>
          </a:bodyPr>
          <a:lstStyle/>
          <a:p>
            <a:r>
              <a:rPr lang="en-US" dirty="0" smtClean="0"/>
              <a:t>To move items out of the cart: select items to be removed by checking the box on right hand side.  From the perform an action box, select move to another cart.</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27499"/>
            <a:ext cx="6705600" cy="429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5638800" y="4879649"/>
            <a:ext cx="1551807" cy="568295"/>
          </a:xfrm>
          <a:prstGeom prst="wedgeRoundRectCallout">
            <a:avLst>
              <a:gd name="adj1" fmla="val 49259"/>
              <a:gd name="adj2" fmla="val -1278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3567496" y="3733800"/>
            <a:ext cx="1551807" cy="568295"/>
          </a:xfrm>
          <a:prstGeom prst="wedgeRoundRectCallout">
            <a:avLst>
              <a:gd name="adj1" fmla="val 70736"/>
              <a:gd name="adj2" fmla="val -240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15000" y="4879649"/>
            <a:ext cx="1371600" cy="646331"/>
          </a:xfrm>
          <a:prstGeom prst="rect">
            <a:avLst/>
          </a:prstGeom>
          <a:noFill/>
        </p:spPr>
        <p:txBody>
          <a:bodyPr wrap="square" rtlCol="0">
            <a:spAutoFit/>
          </a:bodyPr>
          <a:lstStyle/>
          <a:p>
            <a:r>
              <a:rPr lang="en-US" dirty="0" smtClean="0"/>
              <a:t>Items to be removed</a:t>
            </a:r>
            <a:endParaRPr lang="en-US" dirty="0"/>
          </a:p>
        </p:txBody>
      </p:sp>
      <p:sp>
        <p:nvSpPr>
          <p:cNvPr id="7" name="TextBox 6"/>
          <p:cNvSpPr txBox="1"/>
          <p:nvPr/>
        </p:nvSpPr>
        <p:spPr>
          <a:xfrm>
            <a:off x="3657600" y="3733800"/>
            <a:ext cx="1371600" cy="646331"/>
          </a:xfrm>
          <a:prstGeom prst="rect">
            <a:avLst/>
          </a:prstGeom>
          <a:noFill/>
        </p:spPr>
        <p:txBody>
          <a:bodyPr wrap="square" rtlCol="0">
            <a:spAutoFit/>
          </a:bodyPr>
          <a:lstStyle/>
          <a:p>
            <a:r>
              <a:rPr lang="en-US" dirty="0" smtClean="0"/>
              <a:t>Move to another cart</a:t>
            </a:r>
            <a:endParaRPr lang="en-US" dirty="0"/>
          </a:p>
        </p:txBody>
      </p:sp>
    </p:spTree>
    <p:extLst>
      <p:ext uri="{BB962C8B-B14F-4D97-AF65-F5344CB8AC3E}">
        <p14:creationId xmlns:p14="http://schemas.microsoft.com/office/powerpoint/2010/main" val="2846503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5905256"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4" name="TextBox 3"/>
          <p:cNvSpPr txBox="1"/>
          <p:nvPr/>
        </p:nvSpPr>
        <p:spPr>
          <a:xfrm>
            <a:off x="533400" y="1078468"/>
            <a:ext cx="7924800" cy="369332"/>
          </a:xfrm>
          <a:prstGeom prst="rect">
            <a:avLst/>
          </a:prstGeom>
          <a:noFill/>
        </p:spPr>
        <p:txBody>
          <a:bodyPr wrap="square" rtlCol="0">
            <a:spAutoFit/>
          </a:bodyPr>
          <a:lstStyle/>
          <a:p>
            <a:r>
              <a:rPr lang="en-US" dirty="0" smtClean="0"/>
              <a:t>Select move to new cart or add to an existing draft cart.</a:t>
            </a:r>
            <a:endParaRPr lang="en-US" dirty="0"/>
          </a:p>
        </p:txBody>
      </p:sp>
      <p:sp>
        <p:nvSpPr>
          <p:cNvPr id="7" name="Rounded Rectangular Callout 6"/>
          <p:cNvSpPr/>
          <p:nvPr/>
        </p:nvSpPr>
        <p:spPr>
          <a:xfrm>
            <a:off x="2831472" y="3352800"/>
            <a:ext cx="1551807" cy="568295"/>
          </a:xfrm>
          <a:prstGeom prst="wedgeRoundRectCallout">
            <a:avLst>
              <a:gd name="adj1" fmla="val -130268"/>
              <a:gd name="adj2" fmla="val 751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Move to </a:t>
            </a:r>
          </a:p>
          <a:p>
            <a:pPr algn="ctr"/>
            <a:r>
              <a:rPr lang="en-US" dirty="0" smtClean="0">
                <a:solidFill>
                  <a:schemeClr val="tx1"/>
                </a:solidFill>
              </a:rPr>
              <a:t>new cart</a:t>
            </a:r>
            <a:endParaRPr lang="en-US" dirty="0">
              <a:solidFill>
                <a:schemeClr val="tx1"/>
              </a:solidFill>
            </a:endParaRPr>
          </a:p>
        </p:txBody>
      </p:sp>
      <p:sp>
        <p:nvSpPr>
          <p:cNvPr id="8" name="Rounded Rectangular Callout 7"/>
          <p:cNvSpPr/>
          <p:nvPr/>
        </p:nvSpPr>
        <p:spPr>
          <a:xfrm>
            <a:off x="2867793" y="4267200"/>
            <a:ext cx="1551807" cy="568295"/>
          </a:xfrm>
          <a:prstGeom prst="wedgeRoundRectCallout">
            <a:avLst>
              <a:gd name="adj1" fmla="val -130268"/>
              <a:gd name="adj2" fmla="val 751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 draft cart</a:t>
            </a:r>
            <a:endParaRPr lang="en-US" dirty="0">
              <a:solidFill>
                <a:schemeClr val="tx1"/>
              </a:solidFill>
            </a:endParaRPr>
          </a:p>
        </p:txBody>
      </p:sp>
    </p:spTree>
    <p:extLst>
      <p:ext uri="{BB962C8B-B14F-4D97-AF65-F5344CB8AC3E}">
        <p14:creationId xmlns:p14="http://schemas.microsoft.com/office/powerpoint/2010/main" val="4237726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533400" y="1066800"/>
            <a:ext cx="7391400" cy="1200329"/>
          </a:xfrm>
          <a:prstGeom prst="rect">
            <a:avLst/>
          </a:prstGeom>
        </p:spPr>
        <p:txBody>
          <a:bodyPr wrap="square">
            <a:spAutoFit/>
          </a:bodyPr>
          <a:lstStyle/>
          <a:p>
            <a:r>
              <a:rPr lang="en-US" b="1" u="sng" dirty="0" smtClean="0"/>
              <a:t>History Tab</a:t>
            </a:r>
          </a:p>
          <a:p>
            <a:r>
              <a:rPr lang="en-US" dirty="0" smtClean="0"/>
              <a:t>The history tab is used to track changes made to the requisition or PO.  The history tab also shows errors if the order is failing.</a:t>
            </a:r>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7620000" cy="407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162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93254"/>
            <a:ext cx="6419850" cy="476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4" name="Rectangle 3"/>
          <p:cNvSpPr/>
          <p:nvPr/>
        </p:nvSpPr>
        <p:spPr>
          <a:xfrm>
            <a:off x="533400" y="990600"/>
            <a:ext cx="7924800" cy="923330"/>
          </a:xfrm>
          <a:prstGeom prst="rect">
            <a:avLst/>
          </a:prstGeom>
        </p:spPr>
        <p:txBody>
          <a:bodyPr wrap="square">
            <a:spAutoFit/>
          </a:bodyPr>
          <a:lstStyle/>
          <a:p>
            <a:r>
              <a:rPr lang="en-US" b="1" u="sng" dirty="0" smtClean="0"/>
              <a:t>Funding Splits</a:t>
            </a:r>
          </a:p>
          <a:p>
            <a:r>
              <a:rPr lang="en-US" dirty="0" smtClean="0"/>
              <a:t>To create a split of funds in </a:t>
            </a:r>
            <a:r>
              <a:rPr lang="en-US" dirty="0" err="1" smtClean="0"/>
              <a:t>TechBuy</a:t>
            </a:r>
            <a:r>
              <a:rPr lang="en-US" dirty="0" smtClean="0"/>
              <a:t> the split must be at the line item.  We are unable to split the order at the header.</a:t>
            </a:r>
            <a:endParaRPr lang="en-US" dirty="0"/>
          </a:p>
        </p:txBody>
      </p:sp>
    </p:spTree>
    <p:extLst>
      <p:ext uri="{BB962C8B-B14F-4D97-AF65-F5344CB8AC3E}">
        <p14:creationId xmlns:p14="http://schemas.microsoft.com/office/powerpoint/2010/main" val="4048087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533400" y="1066800"/>
            <a:ext cx="7848600" cy="646331"/>
          </a:xfrm>
          <a:prstGeom prst="rect">
            <a:avLst/>
          </a:prstGeom>
          <a:noFill/>
        </p:spPr>
        <p:txBody>
          <a:bodyPr wrap="square" rtlCol="0">
            <a:spAutoFit/>
          </a:bodyPr>
          <a:lstStyle/>
          <a:p>
            <a:r>
              <a:rPr lang="en-US" dirty="0" smtClean="0"/>
              <a:t>To split at the line item select the line and header FOAP Summary tab.  Next, scroll to the line item that requires the FOAP change and click edit.</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993254"/>
            <a:ext cx="6419850" cy="476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4267200" y="2775959"/>
            <a:ext cx="2052254" cy="838200"/>
          </a:xfrm>
          <a:prstGeom prst="wedgeRoundRectCallout">
            <a:avLst>
              <a:gd name="adj1" fmla="val -107701"/>
              <a:gd name="adj2" fmla="val 29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 Line and Header FOAP Summary</a:t>
            </a:r>
            <a:endParaRPr lang="en-US" dirty="0">
              <a:solidFill>
                <a:schemeClr val="tx1"/>
              </a:solidFill>
            </a:endParaRPr>
          </a:p>
        </p:txBody>
      </p:sp>
      <p:sp>
        <p:nvSpPr>
          <p:cNvPr id="10" name="Rounded Rectangular Callout 9"/>
          <p:cNvSpPr/>
          <p:nvPr/>
        </p:nvSpPr>
        <p:spPr>
          <a:xfrm>
            <a:off x="4876800" y="4580546"/>
            <a:ext cx="1556954" cy="533400"/>
          </a:xfrm>
          <a:prstGeom prst="wedgeRoundRectCallout">
            <a:avLst>
              <a:gd name="adj1" fmla="val 51178"/>
              <a:gd name="adj2" fmla="val 1005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 edit</a:t>
            </a:r>
            <a:endParaRPr lang="en-US" dirty="0">
              <a:solidFill>
                <a:schemeClr val="tx1"/>
              </a:solidFill>
            </a:endParaRPr>
          </a:p>
        </p:txBody>
      </p:sp>
    </p:spTree>
    <p:extLst>
      <p:ext uri="{BB962C8B-B14F-4D97-AF65-F5344CB8AC3E}">
        <p14:creationId xmlns:p14="http://schemas.microsoft.com/office/powerpoint/2010/main" val="393731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457200" y="920889"/>
            <a:ext cx="7543800" cy="6032421"/>
          </a:xfrm>
          <a:prstGeom prst="rect">
            <a:avLst/>
          </a:prstGeom>
          <a:noFill/>
        </p:spPr>
        <p:txBody>
          <a:bodyPr wrap="square" rtlCol="0">
            <a:spAutoFit/>
          </a:bodyPr>
          <a:lstStyle/>
          <a:p>
            <a:pPr algn="ctr"/>
            <a:r>
              <a:rPr lang="en-US" b="1" dirty="0" smtClean="0"/>
              <a:t>Agenda</a:t>
            </a:r>
          </a:p>
          <a:p>
            <a:endParaRPr lang="en-US" sz="1600" dirty="0"/>
          </a:p>
          <a:p>
            <a:r>
              <a:rPr lang="en-US" sz="1400" dirty="0" smtClean="0"/>
              <a:t>Purchasing Staff Transition</a:t>
            </a:r>
          </a:p>
          <a:p>
            <a:endParaRPr lang="en-US" sz="1400" dirty="0"/>
          </a:p>
          <a:p>
            <a:r>
              <a:rPr lang="en-US" sz="1400" dirty="0" smtClean="0"/>
              <a:t>Purchasing Contact Information</a:t>
            </a:r>
          </a:p>
          <a:p>
            <a:pPr marL="742950" lvl="1" indent="-285750">
              <a:buFont typeface="Arial" panose="020B0604020202020204" pitchFamily="34" charset="0"/>
              <a:buChar char="•"/>
            </a:pPr>
            <a:r>
              <a:rPr lang="en-US" sz="1400" dirty="0" smtClean="0">
                <a:hlinkClick r:id="rId3"/>
              </a:rPr>
              <a:t>purchasing@ttuhsc.edu</a:t>
            </a:r>
            <a:endParaRPr lang="en-US" sz="1400" dirty="0" smtClean="0"/>
          </a:p>
          <a:p>
            <a:pPr marL="742950" lvl="1" indent="-285750">
              <a:buFont typeface="Arial" panose="020B0604020202020204" pitchFamily="34" charset="0"/>
              <a:buChar char="•"/>
            </a:pPr>
            <a:r>
              <a:rPr lang="en-US" sz="1400" dirty="0" err="1" smtClean="0"/>
              <a:t>SciQuest</a:t>
            </a:r>
            <a:r>
              <a:rPr lang="en-US" sz="1400" dirty="0" smtClean="0"/>
              <a:t> generated emails</a:t>
            </a:r>
          </a:p>
          <a:p>
            <a:endParaRPr lang="en-US" sz="1400" dirty="0"/>
          </a:p>
          <a:p>
            <a:r>
              <a:rPr lang="en-US" sz="1400" dirty="0" smtClean="0"/>
              <a:t>New Purchasing Website</a:t>
            </a:r>
          </a:p>
          <a:p>
            <a:pPr marL="742950" lvl="1" indent="-285750">
              <a:buFont typeface="Arial" panose="020B0604020202020204" pitchFamily="34" charset="0"/>
              <a:buChar char="•"/>
            </a:pPr>
            <a:r>
              <a:rPr lang="en-US" sz="1400" dirty="0" smtClean="0"/>
              <a:t>Training documents</a:t>
            </a:r>
          </a:p>
          <a:p>
            <a:pPr marL="742950" lvl="1" indent="-285750">
              <a:buFont typeface="Arial" panose="020B0604020202020204" pitchFamily="34" charset="0"/>
              <a:buChar char="•"/>
            </a:pPr>
            <a:r>
              <a:rPr lang="en-US" sz="1400" dirty="0" smtClean="0"/>
              <a:t>Forms</a:t>
            </a:r>
          </a:p>
          <a:p>
            <a:endParaRPr lang="en-US" sz="1400" dirty="0"/>
          </a:p>
          <a:p>
            <a:r>
              <a:rPr lang="en-US" sz="1400" dirty="0" err="1" smtClean="0"/>
              <a:t>Techbuy</a:t>
            </a:r>
            <a:endParaRPr lang="en-US" sz="1400" dirty="0" smtClean="0"/>
          </a:p>
          <a:p>
            <a:pPr marL="742950" lvl="1" indent="-285750">
              <a:buFont typeface="Arial" panose="020B0604020202020204" pitchFamily="34" charset="0"/>
              <a:buChar char="•"/>
            </a:pPr>
            <a:r>
              <a:rPr lang="en-US" sz="1400" dirty="0" smtClean="0"/>
              <a:t>Profile</a:t>
            </a:r>
          </a:p>
          <a:p>
            <a:pPr marL="742950" lvl="1" indent="-285750">
              <a:buFont typeface="Arial" panose="020B0604020202020204" pitchFamily="34" charset="0"/>
              <a:buChar char="•"/>
            </a:pPr>
            <a:r>
              <a:rPr lang="en-US" sz="1400" dirty="0" smtClean="0"/>
              <a:t>Shopping Carts</a:t>
            </a:r>
          </a:p>
          <a:p>
            <a:pPr marL="742950" lvl="1" indent="-285750">
              <a:buFont typeface="Arial" panose="020B0604020202020204" pitchFamily="34" charset="0"/>
              <a:buChar char="•"/>
            </a:pPr>
            <a:r>
              <a:rPr lang="en-US" sz="1400" dirty="0" smtClean="0"/>
              <a:t>History Tab</a:t>
            </a:r>
          </a:p>
          <a:p>
            <a:pPr marL="742950" lvl="1" indent="-285750">
              <a:buFont typeface="Arial" panose="020B0604020202020204" pitchFamily="34" charset="0"/>
              <a:buChar char="•"/>
            </a:pPr>
            <a:r>
              <a:rPr lang="en-US" sz="1400" dirty="0" smtClean="0"/>
              <a:t>Funding splits</a:t>
            </a:r>
          </a:p>
          <a:p>
            <a:pPr marL="742950" lvl="1" indent="-285750">
              <a:buFont typeface="Arial" panose="020B0604020202020204" pitchFamily="34" charset="0"/>
              <a:buChar char="•"/>
            </a:pPr>
            <a:r>
              <a:rPr lang="en-US" sz="1400" dirty="0" smtClean="0"/>
              <a:t>Advance pay/Recur payments</a:t>
            </a:r>
          </a:p>
          <a:p>
            <a:endParaRPr lang="en-US" sz="1400" dirty="0" smtClean="0"/>
          </a:p>
          <a:p>
            <a:r>
              <a:rPr lang="en-US" sz="1400" dirty="0" smtClean="0"/>
              <a:t>PO/Encumbrance Change Requests</a:t>
            </a:r>
          </a:p>
          <a:p>
            <a:pPr marL="742950" lvl="1" indent="-285750">
              <a:buFont typeface="Arial" panose="020B0604020202020204" pitchFamily="34" charset="0"/>
              <a:buChar char="•"/>
            </a:pPr>
            <a:r>
              <a:rPr lang="en-US" sz="1400" dirty="0" smtClean="0"/>
              <a:t>More descriptive comments</a:t>
            </a:r>
          </a:p>
          <a:p>
            <a:pPr marL="742950" lvl="1" indent="-285750">
              <a:buFont typeface="Arial" panose="020B0604020202020204" pitchFamily="34" charset="0"/>
              <a:buChar char="•"/>
            </a:pPr>
            <a:r>
              <a:rPr lang="en-US" sz="1400" dirty="0" smtClean="0"/>
              <a:t>Recur increases</a:t>
            </a:r>
          </a:p>
          <a:p>
            <a:endParaRPr lang="en-US" sz="1400" dirty="0" smtClean="0"/>
          </a:p>
          <a:p>
            <a:r>
              <a:rPr lang="en-US" sz="1400" dirty="0" smtClean="0"/>
              <a:t>TTUHSC Direct Pay Forms</a:t>
            </a:r>
            <a:endParaRPr lang="en-US" sz="1400" dirty="0"/>
          </a:p>
          <a:p>
            <a:endParaRPr lang="en-US" sz="1400" dirty="0" smtClean="0"/>
          </a:p>
          <a:p>
            <a:r>
              <a:rPr lang="en-US" sz="1400" dirty="0" smtClean="0"/>
              <a:t>Questions and Answer Period</a:t>
            </a:r>
            <a:endParaRPr lang="en-US" sz="1400" dirty="0"/>
          </a:p>
          <a:p>
            <a:endParaRPr lang="en-US" sz="1600" dirty="0" smtClean="0"/>
          </a:p>
        </p:txBody>
      </p:sp>
    </p:spTree>
    <p:extLst>
      <p:ext uri="{BB962C8B-B14F-4D97-AF65-F5344CB8AC3E}">
        <p14:creationId xmlns:p14="http://schemas.microsoft.com/office/powerpoint/2010/main" val="769759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54" y="1600200"/>
            <a:ext cx="8104646" cy="215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4" name="TextBox 3"/>
          <p:cNvSpPr txBox="1"/>
          <p:nvPr/>
        </p:nvSpPr>
        <p:spPr>
          <a:xfrm>
            <a:off x="381000" y="990600"/>
            <a:ext cx="8305800" cy="369332"/>
          </a:xfrm>
          <a:prstGeom prst="rect">
            <a:avLst/>
          </a:prstGeom>
          <a:noFill/>
        </p:spPr>
        <p:txBody>
          <a:bodyPr wrap="square" rtlCol="0">
            <a:spAutoFit/>
          </a:bodyPr>
          <a:lstStyle/>
          <a:p>
            <a:r>
              <a:rPr lang="en-US" dirty="0" smtClean="0"/>
              <a:t>Change FOAP information or click add split to add additional FOAP’s.</a:t>
            </a:r>
            <a:endParaRPr lang="en-US" dirty="0"/>
          </a:p>
        </p:txBody>
      </p:sp>
      <p:sp>
        <p:nvSpPr>
          <p:cNvPr id="7" name="Rounded Rectangular Callout 6"/>
          <p:cNvSpPr/>
          <p:nvPr/>
        </p:nvSpPr>
        <p:spPr>
          <a:xfrm>
            <a:off x="794047" y="2164340"/>
            <a:ext cx="1556954" cy="533400"/>
          </a:xfrm>
          <a:prstGeom prst="wedgeRoundRectCallout">
            <a:avLst>
              <a:gd name="adj1" fmla="val 39103"/>
              <a:gd name="adj2" fmla="val 1005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Change FOAP</a:t>
            </a:r>
            <a:endParaRPr lang="en-US" dirty="0">
              <a:solidFill>
                <a:schemeClr val="tx1"/>
              </a:solidFill>
            </a:endParaRPr>
          </a:p>
        </p:txBody>
      </p:sp>
      <p:sp>
        <p:nvSpPr>
          <p:cNvPr id="8" name="Rounded Rectangular Callout 7"/>
          <p:cNvSpPr/>
          <p:nvPr/>
        </p:nvSpPr>
        <p:spPr>
          <a:xfrm>
            <a:off x="5562600" y="2057400"/>
            <a:ext cx="1556954" cy="533400"/>
          </a:xfrm>
          <a:prstGeom prst="wedgeRoundRectCallout">
            <a:avLst>
              <a:gd name="adj1" fmla="val 51178"/>
              <a:gd name="adj2" fmla="val 1005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Add split</a:t>
            </a:r>
            <a:endParaRPr lang="en-US" dirty="0">
              <a:solidFill>
                <a:schemeClr val="tx1"/>
              </a:solidFill>
            </a:endParaRPr>
          </a:p>
        </p:txBody>
      </p:sp>
    </p:spTree>
    <p:extLst>
      <p:ext uri="{BB962C8B-B14F-4D97-AF65-F5344CB8AC3E}">
        <p14:creationId xmlns:p14="http://schemas.microsoft.com/office/powerpoint/2010/main" val="958210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6" name="Rectangle 5"/>
          <p:cNvSpPr/>
          <p:nvPr/>
        </p:nvSpPr>
        <p:spPr>
          <a:xfrm>
            <a:off x="457200" y="1066800"/>
            <a:ext cx="8117671" cy="1200329"/>
          </a:xfrm>
          <a:prstGeom prst="rect">
            <a:avLst/>
          </a:prstGeom>
        </p:spPr>
        <p:txBody>
          <a:bodyPr wrap="none">
            <a:spAutoFit/>
          </a:bodyPr>
          <a:lstStyle/>
          <a:p>
            <a:r>
              <a:rPr lang="en-US" b="1" u="sng" dirty="0" smtClean="0"/>
              <a:t>Advance Pay/Recur Payments</a:t>
            </a:r>
          </a:p>
          <a:p>
            <a:r>
              <a:rPr lang="en-US" dirty="0" smtClean="0"/>
              <a:t>To request an advance or recur payment check the appropriate box at the line item.  </a:t>
            </a:r>
          </a:p>
          <a:p>
            <a:r>
              <a:rPr lang="en-US" dirty="0" smtClean="0"/>
              <a:t>First, click the edit button on the right side of the line item.</a:t>
            </a:r>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7756569" cy="328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6248400" y="2514600"/>
            <a:ext cx="1556954" cy="533400"/>
          </a:xfrm>
          <a:prstGeom prst="wedgeRoundRectCallout">
            <a:avLst>
              <a:gd name="adj1" fmla="val 51178"/>
              <a:gd name="adj2" fmla="val 10053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edit</a:t>
            </a:r>
            <a:endParaRPr lang="en-US" dirty="0">
              <a:solidFill>
                <a:schemeClr val="tx1"/>
              </a:solidFill>
            </a:endParaRPr>
          </a:p>
        </p:txBody>
      </p:sp>
    </p:spTree>
    <p:extLst>
      <p:ext uri="{BB962C8B-B14F-4D97-AF65-F5344CB8AC3E}">
        <p14:creationId xmlns:p14="http://schemas.microsoft.com/office/powerpoint/2010/main" val="2782026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533400" y="1230868"/>
            <a:ext cx="7848600" cy="369332"/>
          </a:xfrm>
          <a:prstGeom prst="rect">
            <a:avLst/>
          </a:prstGeom>
          <a:noFill/>
        </p:spPr>
        <p:txBody>
          <a:bodyPr wrap="square" rtlCol="0">
            <a:spAutoFit/>
          </a:bodyPr>
          <a:lstStyle/>
          <a:p>
            <a:r>
              <a:rPr lang="en-US" dirty="0" smtClean="0"/>
              <a:t>Click appropriate box and a check mark will appear.  </a:t>
            </a:r>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50" y="1905000"/>
            <a:ext cx="83095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5638800" y="4191000"/>
            <a:ext cx="1556954" cy="533400"/>
          </a:xfrm>
          <a:prstGeom prst="wedgeRoundRectCallout">
            <a:avLst>
              <a:gd name="adj1" fmla="val -86591"/>
              <a:gd name="adj2" fmla="val 7810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box</a:t>
            </a:r>
            <a:endParaRPr lang="en-US" dirty="0">
              <a:solidFill>
                <a:schemeClr val="tx1"/>
              </a:solidFill>
            </a:endParaRPr>
          </a:p>
        </p:txBody>
      </p:sp>
    </p:spTree>
    <p:extLst>
      <p:ext uri="{BB962C8B-B14F-4D97-AF65-F5344CB8AC3E}">
        <p14:creationId xmlns:p14="http://schemas.microsoft.com/office/powerpoint/2010/main" val="1950478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2210157"/>
            <a:ext cx="8211803" cy="4455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3956349" y="5791200"/>
            <a:ext cx="1394389" cy="533400"/>
          </a:xfrm>
          <a:prstGeom prst="wedgeRoundRectCallout">
            <a:avLst>
              <a:gd name="adj1" fmla="val -77195"/>
              <a:gd name="adj2" fmla="val 224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Comments</a:t>
            </a:r>
            <a:endParaRPr lang="en-US" dirty="0">
              <a:solidFill>
                <a:schemeClr val="tx1"/>
              </a:solidFill>
            </a:endParaRPr>
          </a:p>
        </p:txBody>
      </p:sp>
      <p:sp>
        <p:nvSpPr>
          <p:cNvPr id="3" name="Rectangle 2"/>
          <p:cNvSpPr/>
          <p:nvPr/>
        </p:nvSpPr>
        <p:spPr>
          <a:xfrm>
            <a:off x="457200" y="990600"/>
            <a:ext cx="8305800" cy="1200329"/>
          </a:xfrm>
          <a:prstGeom prst="rect">
            <a:avLst/>
          </a:prstGeom>
        </p:spPr>
        <p:txBody>
          <a:bodyPr wrap="square">
            <a:spAutoFit/>
          </a:bodyPr>
          <a:lstStyle/>
          <a:p>
            <a:r>
              <a:rPr lang="en-US" b="1" u="sng" dirty="0" smtClean="0"/>
              <a:t>Change requests</a:t>
            </a:r>
          </a:p>
          <a:p>
            <a:r>
              <a:rPr lang="en-US" dirty="0" smtClean="0"/>
              <a:t>The comment section of the change request is provided for the department to communicate with purchasing why they are requesting this change.  Please make sure to be descriptive and explain the change request. </a:t>
            </a:r>
            <a:endParaRPr lang="en-US" dirty="0"/>
          </a:p>
        </p:txBody>
      </p:sp>
    </p:spTree>
    <p:extLst>
      <p:ext uri="{BB962C8B-B14F-4D97-AF65-F5344CB8AC3E}">
        <p14:creationId xmlns:p14="http://schemas.microsoft.com/office/powerpoint/2010/main" val="1249996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685800" y="990600"/>
            <a:ext cx="7620000" cy="5324535"/>
          </a:xfrm>
          <a:prstGeom prst="rect">
            <a:avLst/>
          </a:prstGeom>
          <a:noFill/>
        </p:spPr>
        <p:txBody>
          <a:bodyPr wrap="square" rtlCol="0">
            <a:spAutoFit/>
          </a:bodyPr>
          <a:lstStyle/>
          <a:p>
            <a:r>
              <a:rPr lang="en-US" b="1" u="sng" dirty="0" smtClean="0"/>
              <a:t>Direct Pay Forms in </a:t>
            </a:r>
            <a:r>
              <a:rPr lang="en-US" b="1" u="sng" dirty="0" err="1" smtClean="0"/>
              <a:t>TechBuy</a:t>
            </a:r>
            <a:endParaRPr lang="en-US" b="1" u="sng" dirty="0" smtClean="0"/>
          </a:p>
          <a:p>
            <a:endParaRPr lang="en-US" sz="1600" dirty="0" smtClean="0"/>
          </a:p>
          <a:p>
            <a:r>
              <a:rPr lang="en-US" sz="1600" dirty="0" smtClean="0"/>
              <a:t>COMMON </a:t>
            </a:r>
            <a:r>
              <a:rPr lang="en-US" sz="1600" dirty="0"/>
              <a:t>ISSUES THAT DELAY PROCESSING:</a:t>
            </a:r>
          </a:p>
          <a:p>
            <a:r>
              <a:rPr lang="en-US" sz="1600" dirty="0"/>
              <a:t> </a:t>
            </a:r>
          </a:p>
          <a:p>
            <a:pPr marL="285750" lvl="0" indent="-285750">
              <a:buFont typeface="Arial" panose="020B0604020202020204" pitchFamily="34" charset="0"/>
              <a:buChar char="•"/>
            </a:pPr>
            <a:r>
              <a:rPr lang="en-US" sz="1600" dirty="0" smtClean="0"/>
              <a:t>Select </a:t>
            </a:r>
            <a:r>
              <a:rPr lang="en-US" sz="1600" dirty="0"/>
              <a:t>proper account code for the transaction. </a:t>
            </a:r>
            <a:r>
              <a:rPr lang="en-US" sz="1600" dirty="0" smtClean="0"/>
              <a:t>If </a:t>
            </a:r>
            <a:r>
              <a:rPr lang="en-US" sz="1600" dirty="0"/>
              <a:t>there is not a form with a specific title (i.e. freight invoice, rental of </a:t>
            </a:r>
            <a:r>
              <a:rPr lang="en-US" sz="1600" dirty="0" smtClean="0"/>
              <a:t>space/booth) the </a:t>
            </a:r>
            <a:r>
              <a:rPr lang="en-US" sz="1600" dirty="0"/>
              <a:t>transaction must be processed with a </a:t>
            </a:r>
            <a:r>
              <a:rPr lang="en-US" sz="1600" dirty="0" err="1"/>
              <a:t>TechBuy</a:t>
            </a:r>
            <a:r>
              <a:rPr lang="en-US" sz="1600" dirty="0"/>
              <a:t> PO.</a:t>
            </a:r>
          </a:p>
          <a:p>
            <a:r>
              <a:rPr lang="en-US" sz="1600" dirty="0"/>
              <a:t> </a:t>
            </a:r>
          </a:p>
          <a:p>
            <a:pPr marL="285750" lvl="0" indent="-285750">
              <a:buFont typeface="Arial" panose="020B0604020202020204" pitchFamily="34" charset="0"/>
              <a:buChar char="•"/>
            </a:pPr>
            <a:r>
              <a:rPr lang="en-US" sz="1600" dirty="0"/>
              <a:t>Required documentation is not being attached – in the future the requisition will be returned to the </a:t>
            </a:r>
            <a:r>
              <a:rPr lang="en-US" sz="1600" dirty="0" smtClean="0"/>
              <a:t>preparer.  This </a:t>
            </a:r>
            <a:r>
              <a:rPr lang="en-US" sz="1600" dirty="0"/>
              <a:t>will require the Fund Manager to approve again.</a:t>
            </a:r>
          </a:p>
          <a:p>
            <a:r>
              <a:rPr lang="en-US" sz="1600" dirty="0"/>
              <a:t> </a:t>
            </a:r>
          </a:p>
          <a:p>
            <a:pPr marL="285750" lvl="0" indent="-285750">
              <a:buFont typeface="Arial" panose="020B0604020202020204" pitchFamily="34" charset="0"/>
              <a:buChar char="•"/>
            </a:pPr>
            <a:r>
              <a:rPr lang="en-US" sz="1600" dirty="0"/>
              <a:t>Make sure the supplier/vendor and the remit address needed is available</a:t>
            </a:r>
            <a:r>
              <a:rPr lang="en-US" sz="1600" dirty="0" smtClean="0"/>
              <a:t>.  If </a:t>
            </a:r>
            <a:r>
              <a:rPr lang="en-US" sz="1600" dirty="0"/>
              <a:t>the “remit to” address is not available – enter the information manually.</a:t>
            </a:r>
          </a:p>
          <a:p>
            <a:r>
              <a:rPr lang="en-US" sz="1600" dirty="0"/>
              <a:t> </a:t>
            </a:r>
          </a:p>
          <a:p>
            <a:pPr marL="285750" lvl="0" indent="-285750">
              <a:buFont typeface="Arial" panose="020B0604020202020204" pitchFamily="34" charset="0"/>
              <a:buChar char="•"/>
            </a:pPr>
            <a:r>
              <a:rPr lang="en-US" sz="1600" dirty="0"/>
              <a:t>Do not process an employee reimbursement if the transaction from the employee is over 60 days old</a:t>
            </a:r>
            <a:r>
              <a:rPr lang="en-US" sz="1600" dirty="0" smtClean="0"/>
              <a:t>. This </a:t>
            </a:r>
            <a:r>
              <a:rPr lang="en-US" sz="1600" dirty="0"/>
              <a:t>reimbursement must be processed through EOPS.</a:t>
            </a:r>
          </a:p>
          <a:p>
            <a:r>
              <a:rPr lang="en-US" sz="1600" dirty="0"/>
              <a:t> </a:t>
            </a:r>
          </a:p>
          <a:p>
            <a:r>
              <a:rPr lang="en-US" sz="1600" dirty="0"/>
              <a:t>Contact information is as follows:</a:t>
            </a:r>
          </a:p>
          <a:p>
            <a:r>
              <a:rPr lang="en-US" sz="1600" dirty="0">
                <a:hlinkClick r:id="rId3"/>
              </a:rPr>
              <a:t>Accounts.Payable@ttuhsc.edu</a:t>
            </a:r>
            <a:r>
              <a:rPr lang="en-US" sz="1600" dirty="0"/>
              <a:t> 	</a:t>
            </a:r>
          </a:p>
          <a:p>
            <a:r>
              <a:rPr lang="en-US" sz="1600" dirty="0"/>
              <a:t>Payment Services 806-743-7826</a:t>
            </a:r>
          </a:p>
          <a:p>
            <a:endParaRPr lang="en-US" b="1" u="sng" dirty="0"/>
          </a:p>
        </p:txBody>
      </p:sp>
    </p:spTree>
    <p:extLst>
      <p:ext uri="{BB962C8B-B14F-4D97-AF65-F5344CB8AC3E}">
        <p14:creationId xmlns:p14="http://schemas.microsoft.com/office/powerpoint/2010/main" val="4252068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678679" y="2286931"/>
            <a:ext cx="7620000" cy="1938992"/>
          </a:xfrm>
          <a:prstGeom prst="rect">
            <a:avLst/>
          </a:prstGeom>
          <a:noFill/>
        </p:spPr>
        <p:txBody>
          <a:bodyPr wrap="square" rtlCol="0">
            <a:spAutoFit/>
          </a:bodyPr>
          <a:lstStyle/>
          <a:p>
            <a:pPr algn="ctr"/>
            <a:r>
              <a:rPr lang="en-US" sz="6000" dirty="0" smtClean="0"/>
              <a:t>Questions ?</a:t>
            </a:r>
          </a:p>
          <a:p>
            <a:pPr algn="ctr"/>
            <a:endParaRPr lang="en-US" sz="6000" dirty="0"/>
          </a:p>
        </p:txBody>
      </p:sp>
    </p:spTree>
    <p:extLst>
      <p:ext uri="{BB962C8B-B14F-4D97-AF65-F5344CB8AC3E}">
        <p14:creationId xmlns:p14="http://schemas.microsoft.com/office/powerpoint/2010/main" val="2378788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466724" y="1066800"/>
            <a:ext cx="7991475" cy="4247317"/>
          </a:xfrm>
          <a:prstGeom prst="rect">
            <a:avLst/>
          </a:prstGeom>
        </p:spPr>
        <p:txBody>
          <a:bodyPr wrap="square">
            <a:spAutoFit/>
          </a:bodyPr>
          <a:lstStyle/>
          <a:p>
            <a:r>
              <a:rPr lang="en-US" b="1" u="sng" dirty="0" smtClean="0"/>
              <a:t>Purchasing Staff Transition</a:t>
            </a:r>
          </a:p>
          <a:p>
            <a:r>
              <a:rPr lang="en-US" dirty="0" smtClean="0"/>
              <a:t>Teri Floyd and Juan Lucero are no longer with TTUHSC Purchasing.  If you have questions on orders they processed please contact purchasing.  </a:t>
            </a:r>
            <a:r>
              <a:rPr lang="en-US" dirty="0" smtClean="0">
                <a:hlinkClick r:id="rId3"/>
              </a:rPr>
              <a:t>Purchasing@ttuhsc.edu</a:t>
            </a:r>
            <a:r>
              <a:rPr lang="en-US" dirty="0" smtClean="0"/>
              <a:t> </a:t>
            </a:r>
          </a:p>
          <a:p>
            <a:endParaRPr lang="en-US" dirty="0"/>
          </a:p>
          <a:p>
            <a:endParaRPr lang="en-US" b="1" u="sng" dirty="0" smtClean="0"/>
          </a:p>
          <a:p>
            <a:r>
              <a:rPr lang="en-US" b="1" u="sng" dirty="0" smtClean="0"/>
              <a:t>Purchasing Contact Information</a:t>
            </a:r>
          </a:p>
          <a:p>
            <a:pPr marL="285750" indent="-285750">
              <a:buFont typeface="Arial" panose="020B0604020202020204" pitchFamily="34" charset="0"/>
              <a:buChar char="•"/>
            </a:pPr>
            <a:r>
              <a:rPr lang="en-US" dirty="0" smtClean="0"/>
              <a:t>Please make sure to use the correct Purchasing inbox email address:  </a:t>
            </a:r>
            <a:r>
              <a:rPr lang="en-US" dirty="0" smtClean="0">
                <a:hlinkClick r:id="rId3"/>
              </a:rPr>
              <a:t>Purchasing@ttuhsc.edu</a:t>
            </a:r>
            <a:r>
              <a:rPr lang="en-US" dirty="0" smtClean="0"/>
              <a:t> </a:t>
            </a:r>
          </a:p>
          <a:p>
            <a:endParaRPr lang="en-US" dirty="0"/>
          </a:p>
          <a:p>
            <a:pPr marL="285750" indent="-285750">
              <a:buFont typeface="Arial" panose="020B0604020202020204" pitchFamily="34" charset="0"/>
              <a:buChar char="•"/>
            </a:pPr>
            <a:r>
              <a:rPr lang="en-US" dirty="0" smtClean="0"/>
              <a:t>System Generated emails – </a:t>
            </a:r>
            <a:r>
              <a:rPr lang="en-US" b="1" dirty="0" smtClean="0"/>
              <a:t>DO NOT</a:t>
            </a:r>
            <a:r>
              <a:rPr lang="en-US" dirty="0" smtClean="0"/>
              <a:t> hit reply to system generated emails (emails that come from </a:t>
            </a:r>
            <a:r>
              <a:rPr lang="en-US" dirty="0" err="1" smtClean="0"/>
              <a:t>SciQuest</a:t>
            </a:r>
            <a:r>
              <a:rPr lang="en-US" dirty="0" smtClean="0"/>
              <a:t>).  </a:t>
            </a:r>
            <a:r>
              <a:rPr lang="en-US" dirty="0" err="1" smtClean="0"/>
              <a:t>Sciquest</a:t>
            </a:r>
            <a:r>
              <a:rPr lang="en-US" dirty="0" smtClean="0"/>
              <a:t> emails are monitored by TTU staff and only one HSC staff member.  Please create a new email or forward email to </a:t>
            </a:r>
            <a:r>
              <a:rPr lang="en-US" dirty="0" smtClean="0">
                <a:hlinkClick r:id="rId3"/>
              </a:rPr>
              <a:t>Purchasing@ttuhsc.edu</a:t>
            </a:r>
            <a:r>
              <a:rPr lang="en-US" dirty="0" smtClean="0"/>
              <a:t> </a:t>
            </a:r>
          </a:p>
          <a:p>
            <a:endParaRPr lang="en-US" dirty="0"/>
          </a:p>
        </p:txBody>
      </p:sp>
    </p:spTree>
    <p:extLst>
      <p:ext uri="{BB962C8B-B14F-4D97-AF65-F5344CB8AC3E}">
        <p14:creationId xmlns:p14="http://schemas.microsoft.com/office/powerpoint/2010/main" val="759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7" name="TextBox 6"/>
          <p:cNvSpPr txBox="1"/>
          <p:nvPr/>
        </p:nvSpPr>
        <p:spPr>
          <a:xfrm>
            <a:off x="609600" y="1057870"/>
            <a:ext cx="7696200" cy="923330"/>
          </a:xfrm>
          <a:prstGeom prst="rect">
            <a:avLst/>
          </a:prstGeom>
          <a:noFill/>
        </p:spPr>
        <p:txBody>
          <a:bodyPr wrap="square" rtlCol="0">
            <a:spAutoFit/>
          </a:bodyPr>
          <a:lstStyle/>
          <a:p>
            <a:r>
              <a:rPr lang="en-US" b="1" u="sng" dirty="0" smtClean="0"/>
              <a:t>New Purchasing Website</a:t>
            </a:r>
          </a:p>
          <a:p>
            <a:r>
              <a:rPr lang="en-US" dirty="0" smtClean="0"/>
              <a:t>Purchasing has updated their website.  It is located at the </a:t>
            </a:r>
            <a:r>
              <a:rPr lang="en-US" dirty="0"/>
              <a:t>same address:  </a:t>
            </a:r>
            <a:r>
              <a:rPr lang="en-US" dirty="0">
                <a:hlinkClick r:id="rId3"/>
              </a:rPr>
              <a:t>http://www.fiscal.ttuhsc.edu/purchasing</a:t>
            </a:r>
            <a:r>
              <a:rPr lang="en-US" dirty="0" smtClean="0">
                <a:hlinkClick r:id="rId3"/>
              </a:rPr>
              <a:t>/</a:t>
            </a:r>
            <a:r>
              <a:rPr lang="en-US" dirty="0" smtClean="0"/>
              <a:t> </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2119974"/>
            <a:ext cx="4876801" cy="444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569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457200" y="1142288"/>
            <a:ext cx="8153400" cy="923330"/>
          </a:xfrm>
          <a:prstGeom prst="rect">
            <a:avLst/>
          </a:prstGeom>
          <a:noFill/>
        </p:spPr>
        <p:txBody>
          <a:bodyPr wrap="square" rtlCol="0">
            <a:spAutoFit/>
          </a:bodyPr>
          <a:lstStyle/>
          <a:p>
            <a:r>
              <a:rPr lang="en-US" dirty="0" smtClean="0"/>
              <a:t>To enter the website first you will select if you are a vendor or a TTUHSC Shopper by clicking on the appropriate button.</a:t>
            </a:r>
          </a:p>
          <a:p>
            <a:pPr lvl="1"/>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60005"/>
            <a:ext cx="4876801" cy="444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ular Callout 1"/>
          <p:cNvSpPr/>
          <p:nvPr/>
        </p:nvSpPr>
        <p:spPr>
          <a:xfrm>
            <a:off x="4419600" y="4419600"/>
            <a:ext cx="1981200" cy="838200"/>
          </a:xfrm>
          <a:prstGeom prst="wedgeRoundRectCallout">
            <a:avLst>
              <a:gd name="adj1" fmla="val -51363"/>
              <a:gd name="adj2" fmla="val 686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533900" y="4572000"/>
            <a:ext cx="1790700" cy="646331"/>
          </a:xfrm>
          <a:prstGeom prst="rect">
            <a:avLst/>
          </a:prstGeom>
          <a:noFill/>
        </p:spPr>
        <p:txBody>
          <a:bodyPr wrap="square" rtlCol="0">
            <a:spAutoFit/>
          </a:bodyPr>
          <a:lstStyle/>
          <a:p>
            <a:r>
              <a:rPr lang="en-US" dirty="0" smtClean="0"/>
              <a:t>Click Vendors or </a:t>
            </a:r>
          </a:p>
          <a:p>
            <a:r>
              <a:rPr lang="en-US" dirty="0" smtClean="0"/>
              <a:t>TTUHSC Shopper</a:t>
            </a:r>
            <a:endParaRPr lang="en-US" dirty="0"/>
          </a:p>
        </p:txBody>
      </p:sp>
    </p:spTree>
    <p:extLst>
      <p:ext uri="{BB962C8B-B14F-4D97-AF65-F5344CB8AC3E}">
        <p14:creationId xmlns:p14="http://schemas.microsoft.com/office/powerpoint/2010/main" val="4000045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91" y="1636931"/>
            <a:ext cx="5449918" cy="461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990600"/>
            <a:ext cx="8305800" cy="646331"/>
          </a:xfrm>
          <a:prstGeom prst="rect">
            <a:avLst/>
          </a:prstGeom>
          <a:noFill/>
        </p:spPr>
        <p:txBody>
          <a:bodyPr wrap="square" rtlCol="0">
            <a:spAutoFit/>
          </a:bodyPr>
          <a:lstStyle/>
          <a:p>
            <a:r>
              <a:rPr lang="en-US" dirty="0" smtClean="0"/>
              <a:t>The shoppers page contains links to information to help shoppers understand the purchasing process.</a:t>
            </a:r>
            <a:endParaRPr lang="en-US" dirty="0"/>
          </a:p>
        </p:txBody>
      </p:sp>
    </p:spTree>
    <p:extLst>
      <p:ext uri="{BB962C8B-B14F-4D97-AF65-F5344CB8AC3E}">
        <p14:creationId xmlns:p14="http://schemas.microsoft.com/office/powerpoint/2010/main" val="126353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1066800"/>
            <a:ext cx="8077200" cy="369332"/>
          </a:xfrm>
          <a:prstGeom prst="rect">
            <a:avLst/>
          </a:prstGeom>
        </p:spPr>
        <p:txBody>
          <a:bodyPr wrap="square">
            <a:spAutoFit/>
          </a:bodyPr>
          <a:lstStyle/>
          <a:p>
            <a:r>
              <a:rPr lang="en-US" dirty="0" smtClean="0"/>
              <a:t>The training tab provides several training documents with step by step instructions.</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91" y="1636931"/>
            <a:ext cx="5449918" cy="461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2647043" y="4756664"/>
            <a:ext cx="1620157" cy="644495"/>
          </a:xfrm>
          <a:prstGeom prst="wedgeRoundRectCallout">
            <a:avLst>
              <a:gd name="adj1" fmla="val -93923"/>
              <a:gd name="adj2" fmla="val 481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752725" y="4912185"/>
            <a:ext cx="1752600" cy="369332"/>
          </a:xfrm>
          <a:prstGeom prst="rect">
            <a:avLst/>
          </a:prstGeom>
          <a:noFill/>
        </p:spPr>
        <p:txBody>
          <a:bodyPr wrap="square" rtlCol="0">
            <a:spAutoFit/>
          </a:bodyPr>
          <a:lstStyle/>
          <a:p>
            <a:r>
              <a:rPr lang="en-US" dirty="0" smtClean="0"/>
              <a:t>Click Training</a:t>
            </a:r>
            <a:endParaRPr lang="en-US" dirty="0"/>
          </a:p>
        </p:txBody>
      </p:sp>
    </p:spTree>
    <p:extLst>
      <p:ext uri="{BB962C8B-B14F-4D97-AF65-F5344CB8AC3E}">
        <p14:creationId xmlns:p14="http://schemas.microsoft.com/office/powerpoint/2010/main" val="3310707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3" name="TextBox 2"/>
          <p:cNvSpPr txBox="1"/>
          <p:nvPr/>
        </p:nvSpPr>
        <p:spPr>
          <a:xfrm>
            <a:off x="457200" y="1066800"/>
            <a:ext cx="8001000" cy="646331"/>
          </a:xfrm>
          <a:prstGeom prst="rect">
            <a:avLst/>
          </a:prstGeom>
          <a:noFill/>
        </p:spPr>
        <p:txBody>
          <a:bodyPr wrap="square" rtlCol="0">
            <a:spAutoFit/>
          </a:bodyPr>
          <a:lstStyle/>
          <a:p>
            <a:r>
              <a:rPr lang="en-US" dirty="0" err="1" smtClean="0"/>
              <a:t>TechBuy</a:t>
            </a:r>
            <a:r>
              <a:rPr lang="en-US" dirty="0" smtClean="0"/>
              <a:t> Job Aids and the </a:t>
            </a:r>
            <a:r>
              <a:rPr lang="en-US" dirty="0" err="1" smtClean="0"/>
              <a:t>TechBuy</a:t>
            </a:r>
            <a:r>
              <a:rPr lang="en-US" dirty="0" smtClean="0"/>
              <a:t> Training Documentation both provide step by step instructions.  </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17151"/>
            <a:ext cx="6729412" cy="398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401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91" y="1636931"/>
            <a:ext cx="5449918" cy="461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3048000" y="4918105"/>
            <a:ext cx="1551807" cy="568295"/>
          </a:xfrm>
          <a:prstGeom prst="wedgeRoundRectCallout">
            <a:avLst>
              <a:gd name="adj1" fmla="val -93923"/>
              <a:gd name="adj2" fmla="val 481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0" y="4876800"/>
            <a:ext cx="1551807" cy="646331"/>
          </a:xfrm>
          <a:prstGeom prst="rect">
            <a:avLst/>
          </a:prstGeom>
          <a:noFill/>
        </p:spPr>
        <p:txBody>
          <a:bodyPr wrap="square" rtlCol="0">
            <a:spAutoFit/>
          </a:bodyPr>
          <a:lstStyle/>
          <a:p>
            <a:r>
              <a:rPr lang="en-US" dirty="0" smtClean="0"/>
              <a:t>Click Forms and Resources</a:t>
            </a:r>
            <a:endParaRPr lang="en-US" dirty="0"/>
          </a:p>
        </p:txBody>
      </p:sp>
      <p:sp>
        <p:nvSpPr>
          <p:cNvPr id="9" name="Rectangle 8"/>
          <p:cNvSpPr/>
          <p:nvPr/>
        </p:nvSpPr>
        <p:spPr>
          <a:xfrm>
            <a:off x="304800" y="1066800"/>
            <a:ext cx="8077200" cy="369332"/>
          </a:xfrm>
          <a:prstGeom prst="rect">
            <a:avLst/>
          </a:prstGeom>
        </p:spPr>
        <p:txBody>
          <a:bodyPr wrap="square">
            <a:spAutoFit/>
          </a:bodyPr>
          <a:lstStyle/>
          <a:p>
            <a:r>
              <a:rPr lang="en-US" dirty="0" smtClean="0"/>
              <a:t>The Forms and Resources link provides forms and links to other useful resources.</a:t>
            </a:r>
            <a:endParaRPr lang="en-US" dirty="0"/>
          </a:p>
        </p:txBody>
      </p:sp>
    </p:spTree>
    <p:extLst>
      <p:ext uri="{BB962C8B-B14F-4D97-AF65-F5344CB8AC3E}">
        <p14:creationId xmlns:p14="http://schemas.microsoft.com/office/powerpoint/2010/main" val="852426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Pop">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000000"/>
      </a:accent3>
      <a:accent4>
        <a:srgbClr val="808DA9"/>
      </a:accent4>
      <a:accent5>
        <a:srgbClr val="424E5B"/>
      </a:accent5>
      <a:accent6>
        <a:srgbClr val="730E00"/>
      </a:accent6>
      <a:hlink>
        <a:srgbClr val="D26900"/>
      </a:hlink>
      <a:folHlink>
        <a:srgbClr val="D89243"/>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10089</TotalTime>
  <Words>621</Words>
  <Application>Microsoft Office PowerPoint</Application>
  <PresentationFormat>On-screen Show (4:3)</PresentationFormat>
  <Paragraphs>96</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Urban Pop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TechBuy Shopping Carts – How to separate two vendors in the same cart. When a shopping cart contains two vendors you will receive the highlighted message below.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 Quarterly Meeting</dc:title>
  <dc:creator>Turpin, Lora</dc:creator>
  <cp:lastModifiedBy>Turpin, Lora</cp:lastModifiedBy>
  <cp:revision>60</cp:revision>
  <cp:lastPrinted>2014-06-06T22:17:53Z</cp:lastPrinted>
  <dcterms:created xsi:type="dcterms:W3CDTF">2014-04-03T20:08:45Z</dcterms:created>
  <dcterms:modified xsi:type="dcterms:W3CDTF">2014-09-16T16:33:36Z</dcterms:modified>
</cp:coreProperties>
</file>